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3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8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F6CD-BE3E-4C89-A832-C62B10DCC8BC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746B-5FEE-475D-8636-E74FE29D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14 - 17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8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4000" dirty="0"/>
              <a:t>Defined: allele frequencies remain constant</a:t>
            </a:r>
          </a:p>
          <a:p>
            <a:pPr lvl="0"/>
            <a:r>
              <a:rPr lang="en-US" sz="4000" dirty="0"/>
              <a:t>Five Conditions required for equilibrium</a:t>
            </a:r>
          </a:p>
          <a:p>
            <a:pPr lvl="1"/>
            <a:r>
              <a:rPr lang="en-US" sz="3600" dirty="0"/>
              <a:t>Random </a:t>
            </a:r>
            <a:r>
              <a:rPr lang="en-US" sz="3600" dirty="0" smtClean="0"/>
              <a:t>mating (mates don’t choose each other)</a:t>
            </a:r>
            <a:endParaRPr lang="en-US" sz="3600" dirty="0"/>
          </a:p>
          <a:p>
            <a:pPr lvl="1"/>
            <a:r>
              <a:rPr lang="en-US" sz="3600" dirty="0"/>
              <a:t>Population must be very large</a:t>
            </a:r>
          </a:p>
          <a:p>
            <a:pPr lvl="1"/>
            <a:r>
              <a:rPr lang="en-US" sz="3600" dirty="0"/>
              <a:t>There can be no movement into or out of the population</a:t>
            </a:r>
          </a:p>
          <a:p>
            <a:pPr lvl="1"/>
            <a:r>
              <a:rPr lang="en-US" sz="3600" dirty="0"/>
              <a:t>No Mutations</a:t>
            </a:r>
          </a:p>
          <a:p>
            <a:pPr lvl="1"/>
            <a:r>
              <a:rPr lang="en-US" sz="3600" dirty="0"/>
              <a:t>No Natural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8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Single-Gene and 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dirty="0"/>
              <a:t>The # of phenotypes produced for a given trait depends on how many genes control the trait</a:t>
            </a:r>
          </a:p>
          <a:p>
            <a:pPr lvl="0"/>
            <a:r>
              <a:rPr lang="en-US" sz="4000" dirty="0"/>
              <a:t>Single-gene traits have 2 alleles</a:t>
            </a:r>
          </a:p>
          <a:p>
            <a:pPr lvl="0"/>
            <a:r>
              <a:rPr lang="en-US" sz="4000" dirty="0"/>
              <a:t>Polygenic traits are traits controlled by 2 or more alleles</a:t>
            </a:r>
          </a:p>
          <a:p>
            <a:pPr lvl="1"/>
            <a:r>
              <a:rPr lang="en-US" sz="3600" dirty="0"/>
              <a:t>Represented by a bell-like graph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162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 Selection on 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Directional Selection – when individuals at 1 end of the curve have higher fitness than individuals in the middle or at the other end</a:t>
            </a:r>
          </a:p>
          <a:p>
            <a:pPr lvl="1"/>
            <a:r>
              <a:rPr lang="en-US" dirty="0"/>
              <a:t>A population of seed-eating birds experiences a shortage of small </a:t>
            </a:r>
            <a:r>
              <a:rPr lang="en-US" dirty="0" smtClean="0"/>
              <a:t>seeds.  This results in an increase in the average beak size of birds over time</a:t>
            </a:r>
            <a:endParaRPr lang="en-US" dirty="0"/>
          </a:p>
          <a:p>
            <a:pPr lvl="0"/>
            <a:r>
              <a:rPr lang="en-US" dirty="0"/>
              <a:t>Stabilizing Selection – when individuals near the center of the curve have higher fitness than individuals at either end of the curve</a:t>
            </a:r>
          </a:p>
          <a:p>
            <a:pPr lvl="1"/>
            <a:r>
              <a:rPr lang="en-US" dirty="0" smtClean="0"/>
              <a:t>Example: humans tend to be born between 5.5 </a:t>
            </a:r>
            <a:r>
              <a:rPr lang="en-US" dirty="0" err="1" smtClean="0"/>
              <a:t>lbs</a:t>
            </a:r>
            <a:r>
              <a:rPr lang="en-US" dirty="0" smtClean="0"/>
              <a:t> and 10 lbs.  </a:t>
            </a:r>
            <a:endParaRPr lang="en-US" dirty="0"/>
          </a:p>
          <a:p>
            <a:pPr lvl="0"/>
            <a:r>
              <a:rPr lang="en-US" dirty="0"/>
              <a:t>Disruptive selection – when individuals at the upper and lower ends of the curve have higher fitness than individuals near the middle</a:t>
            </a:r>
          </a:p>
          <a:p>
            <a:pPr lvl="1"/>
            <a:r>
              <a:rPr lang="en-US" dirty="0"/>
              <a:t>Change in seed size from medium to small and </a:t>
            </a:r>
            <a:r>
              <a:rPr lang="en-US" dirty="0" smtClean="0"/>
              <a:t>large results in birds with small beaks and birds with large beaks becoming most successful and prevalent in a population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80" y="365125"/>
            <a:ext cx="8025639" cy="6018612"/>
          </a:xfrm>
        </p:spPr>
      </p:pic>
    </p:spTree>
    <p:extLst>
      <p:ext uri="{BB962C8B-B14F-4D97-AF65-F5344CB8AC3E}">
        <p14:creationId xmlns:p14="http://schemas.microsoft.com/office/powerpoint/2010/main" val="332109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831"/>
            <a:ext cx="8686799" cy="6514389"/>
          </a:xfrm>
        </p:spPr>
      </p:pic>
    </p:spTree>
    <p:extLst>
      <p:ext uri="{BB962C8B-B14F-4D97-AF65-F5344CB8AC3E}">
        <p14:creationId xmlns:p14="http://schemas.microsoft.com/office/powerpoint/2010/main" val="35419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30" y="440111"/>
            <a:ext cx="7664340" cy="5746377"/>
          </a:xfrm>
        </p:spPr>
      </p:pic>
    </p:spTree>
    <p:extLst>
      <p:ext uri="{BB962C8B-B14F-4D97-AF65-F5344CB8AC3E}">
        <p14:creationId xmlns:p14="http://schemas.microsoft.com/office/powerpoint/2010/main" val="384950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11" y="687198"/>
            <a:ext cx="7366578" cy="5527865"/>
          </a:xfrm>
        </p:spPr>
      </p:pic>
    </p:spTree>
    <p:extLst>
      <p:ext uri="{BB962C8B-B14F-4D97-AF65-F5344CB8AC3E}">
        <p14:creationId xmlns:p14="http://schemas.microsoft.com/office/powerpoint/2010/main" val="343353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66" y="788988"/>
            <a:ext cx="7577667" cy="5683250"/>
          </a:xfrm>
        </p:spPr>
      </p:pic>
    </p:spTree>
    <p:extLst>
      <p:ext uri="{BB962C8B-B14F-4D97-AF65-F5344CB8AC3E}">
        <p14:creationId xmlns:p14="http://schemas.microsoft.com/office/powerpoint/2010/main" val="155550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Single-Gene and Polygenic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number of phenotypes produced for a given trait depends on how many genes control the trait</a:t>
            </a:r>
          </a:p>
          <a:p>
            <a:pPr lvl="0"/>
            <a:r>
              <a:rPr lang="en-US" dirty="0"/>
              <a:t>Single-gene traits have two alleles (e.g. the gene that codes for widow’s peak)</a:t>
            </a:r>
          </a:p>
          <a:p>
            <a:pPr lvl="1"/>
            <a:r>
              <a:rPr lang="en-US" dirty="0"/>
              <a:t>Represented with a bar graph</a:t>
            </a:r>
          </a:p>
          <a:p>
            <a:pPr lvl="0"/>
            <a:r>
              <a:rPr lang="en-US" dirty="0"/>
              <a:t>Polygenic traits are traits controlled by two or more alleles</a:t>
            </a:r>
          </a:p>
          <a:p>
            <a:pPr lvl="1"/>
            <a:r>
              <a:rPr lang="en-US" dirty="0"/>
              <a:t>Represented by a bell-like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4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Questions (3/16)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For blood types, how many ABO genotypes are possible?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are two sources of heritable variation? Explain how these sources create variation.</a:t>
            </a:r>
          </a:p>
          <a:p>
            <a:pPr lvl="0"/>
            <a:r>
              <a:rPr lang="en-US" dirty="0"/>
              <a:t>How are allele frequencies related to gene pools?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 about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10439400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 on single-gene traits can lead to changes in allele frequencies and thus to evolution</a:t>
            </a:r>
            <a:endParaRPr lang="en-US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Evolutionary fitness = an organism’s success in passing genes to the next generation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9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361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Evolution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Single-Gene and Polygenic Traits</vt:lpstr>
      <vt:lpstr>Warmup Questions (3/16)</vt:lpstr>
      <vt:lpstr>Notes about Evolution</vt:lpstr>
      <vt:lpstr>Genetic Equilibrium</vt:lpstr>
      <vt:lpstr>Single-Gene and Polygenic Traits</vt:lpstr>
      <vt:lpstr>Natural Selection on Polygenic Traits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Notes</dc:title>
  <dc:creator>Benjamin Meyers</dc:creator>
  <cp:lastModifiedBy>Benjamin Meyers</cp:lastModifiedBy>
  <cp:revision>2</cp:revision>
  <dcterms:created xsi:type="dcterms:W3CDTF">2016-03-19T15:44:53Z</dcterms:created>
  <dcterms:modified xsi:type="dcterms:W3CDTF">2016-03-19T15:46:44Z</dcterms:modified>
</cp:coreProperties>
</file>