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8" r:id="rId17"/>
    <p:sldId id="280" r:id="rId18"/>
    <p:sldId id="274" r:id="rId19"/>
    <p:sldId id="283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1017E-4F1F-421D-AE4A-D10B4E67F82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E1CB4-AAE0-48FB-83C5-F9119A30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3E6CC-AA7A-4594-8D5C-50205937608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9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FCB18-0BC8-4153-A6CD-E1FC030A1C7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0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180F9-5446-441B-8788-95DFAD72D88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84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9DFCA-151B-4FB9-8815-0B62BA4822D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37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1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41CE2-C7BF-4D8D-87ED-FCEAF4CE4FE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3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5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0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5EB3-3A2F-4187-BCF4-E3E7B3996CB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9D06-C94D-4908-9874-15EEDFB1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audio" Target="../media/audio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5.bin"/><Relationship Id="rId4" Type="http://schemas.openxmlformats.org/officeDocument/2006/relationships/audio" Target="../media/audio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Admissions and Dates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86076"/>
            <a:ext cx="4547901" cy="3015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69" y="1933575"/>
            <a:ext cx="5512106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3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Fitness and Adaptation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822450"/>
            <a:ext cx="6524625" cy="4326110"/>
          </a:xfrm>
        </p:spPr>
      </p:pic>
    </p:spTree>
    <p:extLst>
      <p:ext uri="{BB962C8B-B14F-4D97-AF65-F5344CB8AC3E}">
        <p14:creationId xmlns:p14="http://schemas.microsoft.com/office/powerpoint/2010/main" val="70236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Vampire Squid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790010"/>
            <a:ext cx="5228907" cy="4934640"/>
          </a:xfrm>
        </p:spPr>
      </p:pic>
    </p:spTree>
    <p:extLst>
      <p:ext uri="{BB962C8B-B14F-4D97-AF65-F5344CB8AC3E}">
        <p14:creationId xmlns:p14="http://schemas.microsoft.com/office/powerpoint/2010/main" val="64566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Anglerfish – Lives in the Deep Ocean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72" y="1690688"/>
            <a:ext cx="6349856" cy="4756263"/>
          </a:xfrm>
        </p:spPr>
      </p:pic>
    </p:spTree>
    <p:extLst>
      <p:ext uri="{BB962C8B-B14F-4D97-AF65-F5344CB8AC3E}">
        <p14:creationId xmlns:p14="http://schemas.microsoft.com/office/powerpoint/2010/main" val="230978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Descent with Modification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1830823"/>
            <a:ext cx="6762749" cy="4363064"/>
          </a:xfrm>
        </p:spPr>
      </p:pic>
    </p:spTree>
    <p:extLst>
      <p:ext uri="{BB962C8B-B14F-4D97-AF65-F5344CB8AC3E}">
        <p14:creationId xmlns:p14="http://schemas.microsoft.com/office/powerpoint/2010/main" val="5527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36452"/>
            <a:ext cx="6752243" cy="6431048"/>
          </a:xfrm>
        </p:spPr>
      </p:pic>
    </p:spTree>
    <p:extLst>
      <p:ext uri="{BB962C8B-B14F-4D97-AF65-F5344CB8AC3E}">
        <p14:creationId xmlns:p14="http://schemas.microsoft.com/office/powerpoint/2010/main" val="376363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Evidence of Evolution: Fossil </a:t>
            </a:r>
            <a:r>
              <a:rPr lang="en-US" altLang="en-US" dirty="0"/>
              <a:t>record</a:t>
            </a:r>
          </a:p>
        </p:txBody>
      </p:sp>
      <p:sp>
        <p:nvSpPr>
          <p:cNvPr id="497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47901" y="1562101"/>
            <a:ext cx="8305800" cy="325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Layers of rock contain fossils 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000" dirty="0"/>
              <a:t>new layers cover older ones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/>
              <a:t>creates a record over time</a:t>
            </a:r>
          </a:p>
          <a:p>
            <a:pPr lvl="1">
              <a:lnSpc>
                <a:spcPct val="90000"/>
              </a:lnSpc>
              <a:buClrTx/>
            </a:pPr>
            <a:r>
              <a:rPr lang="en-US" altLang="en-US" sz="3000" dirty="0"/>
              <a:t>fossils show a series of organisms have lived on Earth 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/>
              <a:t>over a long period of time</a:t>
            </a:r>
          </a:p>
        </p:txBody>
      </p:sp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343401"/>
            <a:ext cx="36195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343401"/>
            <a:ext cx="3546475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Fossils tell a story…</a:t>
            </a:r>
          </a:p>
        </p:txBody>
      </p:sp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/>
          <a:stretch>
            <a:fillRect/>
          </a:stretch>
        </p:blipFill>
        <p:spPr bwMode="auto">
          <a:xfrm>
            <a:off x="2305050" y="1247776"/>
            <a:ext cx="82105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3806825" y="2316164"/>
            <a:ext cx="45847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F116A"/>
                </a:solidFill>
              </a:rPr>
              <a:t>the Earth is old</a:t>
            </a:r>
          </a:p>
        </p:txBody>
      </p:sp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3835401" y="3446464"/>
            <a:ext cx="4525963" cy="528637"/>
          </a:xfrm>
          <a:prstGeom prst="rect">
            <a:avLst/>
          </a:prstGeom>
          <a:solidFill>
            <a:srgbClr val="FFCC18"/>
          </a:solidFill>
          <a:ln w="9525">
            <a:solidFill>
              <a:srgbClr val="0F116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F116A"/>
                </a:solidFill>
              </a:rPr>
              <a:t>Life is old</a:t>
            </a:r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3540125" y="4591050"/>
            <a:ext cx="5118100" cy="528638"/>
          </a:xfrm>
          <a:prstGeom prst="rect">
            <a:avLst/>
          </a:prstGeom>
          <a:solidFill>
            <a:srgbClr val="CC0000"/>
          </a:solidFill>
          <a:ln w="9525">
            <a:solidFill>
              <a:srgbClr val="0F116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</a:rPr>
              <a:t>Life on Earth has changed</a:t>
            </a:r>
          </a:p>
        </p:txBody>
      </p:sp>
    </p:spTree>
    <p:extLst>
      <p:ext uri="{BB962C8B-B14F-4D97-AF65-F5344CB8AC3E}">
        <p14:creationId xmlns:p14="http://schemas.microsoft.com/office/powerpoint/2010/main" val="25253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6" grpId="0" animBg="1"/>
      <p:bldP spid="499718" grpId="0" animBg="1"/>
      <p:bldP spid="4997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Evidences for Evolution: Geographical Distribution of Living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1967946"/>
            <a:ext cx="5438774" cy="4073831"/>
          </a:xfrm>
        </p:spPr>
      </p:pic>
    </p:spTree>
    <p:extLst>
      <p:ext uri="{BB962C8B-B14F-4D97-AF65-F5344CB8AC3E}">
        <p14:creationId xmlns:p14="http://schemas.microsoft.com/office/powerpoint/2010/main" val="273350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>
            <a:fillRect/>
          </a:stretch>
        </p:blipFill>
        <p:spPr bwMode="auto">
          <a:xfrm>
            <a:off x="3798888" y="254635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83" name="Oval 3"/>
          <p:cNvSpPr>
            <a:spLocks noChangeArrowheads="1"/>
          </p:cNvSpPr>
          <p:nvPr/>
        </p:nvSpPr>
        <p:spPr bwMode="auto">
          <a:xfrm>
            <a:off x="3717925" y="5410200"/>
            <a:ext cx="908050" cy="5476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4" name="Oval 4"/>
          <p:cNvSpPr>
            <a:spLocks noChangeArrowheads="1"/>
          </p:cNvSpPr>
          <p:nvPr/>
        </p:nvSpPr>
        <p:spPr bwMode="auto">
          <a:xfrm>
            <a:off x="5241925" y="5334000"/>
            <a:ext cx="908050" cy="5476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5" name="Oval 5"/>
          <p:cNvSpPr>
            <a:spLocks noChangeArrowheads="1"/>
          </p:cNvSpPr>
          <p:nvPr/>
        </p:nvSpPr>
        <p:spPr bwMode="auto">
          <a:xfrm>
            <a:off x="7091363" y="3581400"/>
            <a:ext cx="908050" cy="5476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6" name="Oval 6"/>
          <p:cNvSpPr>
            <a:spLocks noChangeArrowheads="1"/>
          </p:cNvSpPr>
          <p:nvPr/>
        </p:nvSpPr>
        <p:spPr bwMode="auto">
          <a:xfrm>
            <a:off x="8366125" y="4419600"/>
            <a:ext cx="908050" cy="5476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3. Homologous Structures</a:t>
            </a:r>
            <a:endParaRPr lang="en-US" altLang="en-US" sz="4000" dirty="0"/>
          </a:p>
        </p:txBody>
      </p:sp>
      <p:sp>
        <p:nvSpPr>
          <p:cNvPr id="583688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1752600"/>
          </a:xfrm>
        </p:spPr>
        <p:txBody>
          <a:bodyPr/>
          <a:lstStyle/>
          <a:p>
            <a:r>
              <a:rPr lang="en-US" altLang="en-US" u="sng">
                <a:solidFill>
                  <a:srgbClr val="CC0000"/>
                </a:solidFill>
              </a:rPr>
              <a:t>The same bones under the skin</a:t>
            </a:r>
            <a:endParaRPr lang="en-US" altLang="en-US" sz="2600"/>
          </a:p>
          <a:p>
            <a:pPr lvl="1"/>
            <a:r>
              <a:rPr lang="en-US" altLang="en-US"/>
              <a:t>limbs that perform </a:t>
            </a:r>
            <a:r>
              <a:rPr lang="en-US" altLang="en-US" u="sng">
                <a:solidFill>
                  <a:srgbClr val="CC0000"/>
                </a:solidFill>
              </a:rPr>
              <a:t>different functions</a:t>
            </a:r>
            <a:r>
              <a:rPr lang="en-US" altLang="en-US"/>
              <a:t> are built from the </a:t>
            </a:r>
            <a:r>
              <a:rPr lang="en-US" altLang="en-US" u="sng">
                <a:solidFill>
                  <a:srgbClr val="CC0000"/>
                </a:solidFill>
              </a:rPr>
              <a:t>same bones</a:t>
            </a:r>
            <a:endParaRPr lang="en-US" altLang="en-US"/>
          </a:p>
        </p:txBody>
      </p:sp>
      <p:grpSp>
        <p:nvGrpSpPr>
          <p:cNvPr id="583692" name="Group 12"/>
          <p:cNvGrpSpPr>
            <a:grpSpLocks/>
          </p:cNvGrpSpPr>
          <p:nvPr/>
        </p:nvGrpSpPr>
        <p:grpSpPr bwMode="auto">
          <a:xfrm>
            <a:off x="1524000" y="3752851"/>
            <a:ext cx="2541588" cy="3103563"/>
            <a:chOff x="0" y="2364"/>
            <a:chExt cx="1601" cy="1955"/>
          </a:xfrm>
        </p:grpSpPr>
        <p:pic>
          <p:nvPicPr>
            <p:cNvPr id="583690" name="Picture 10" descr="penguin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503"/>
              <a:ext cx="803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691" name="AutoShape 11"/>
            <p:cNvSpPr>
              <a:spLocks noChangeArrowheads="1"/>
            </p:cNvSpPr>
            <p:nvPr/>
          </p:nvSpPr>
          <p:spPr bwMode="auto">
            <a:xfrm flipH="1">
              <a:off x="35" y="2364"/>
              <a:ext cx="1566" cy="823"/>
            </a:xfrm>
            <a:prstGeom prst="wedgeEllipseCallout">
              <a:avLst>
                <a:gd name="adj1" fmla="val 11745"/>
                <a:gd name="adj2" fmla="val 103458"/>
              </a:avLst>
            </a:prstGeom>
            <a:solidFill>
              <a:srgbClr val="FFEA18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  <a:t>How could these</a:t>
              </a:r>
              <a:b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</a:br>
              <a: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  <a:t>very </a:t>
              </a:r>
              <a:r>
                <a:rPr lang="en-US" altLang="en-US" b="1" u="sng">
                  <a:solidFill>
                    <a:srgbClr val="0F116A"/>
                  </a:solidFill>
                  <a:latin typeface="Comic Sans MS" panose="030F0702030302020204" pitchFamily="66" charset="0"/>
                </a:rPr>
                <a:t>different animals</a:t>
              </a:r>
              <a: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  <a:t/>
              </a:r>
              <a:b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</a:br>
              <a: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  <a:t>have the </a:t>
              </a:r>
              <a:b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</a:br>
              <a:r>
                <a:rPr lang="en-US" altLang="en-US" b="1" u="sng">
                  <a:solidFill>
                    <a:srgbClr val="0F116A"/>
                  </a:solidFill>
                  <a:latin typeface="Comic Sans MS" panose="030F0702030302020204" pitchFamily="66" charset="0"/>
                </a:rPr>
                <a:t>same bones</a:t>
              </a:r>
              <a:r>
                <a:rPr lang="en-US" altLang="en-US" b="1">
                  <a:solidFill>
                    <a:srgbClr val="0F116A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6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3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nimBg="1"/>
      <p:bldP spid="583684" grpId="0" animBg="1"/>
      <p:bldP spid="583685" grpId="0" animBg="1"/>
      <p:bldP spid="583686" grpId="0" animBg="1"/>
      <p:bldP spid="58368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Natural Variation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2698057"/>
            <a:ext cx="5467350" cy="34074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1724650"/>
            <a:ext cx="3157537" cy="43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4. Evidence of Evolution: Early Development of Organisms</a:t>
            </a:r>
            <a:endParaRPr lang="en-US" altLang="en-US" dirty="0"/>
          </a:p>
        </p:txBody>
      </p:sp>
      <p:sp>
        <p:nvSpPr>
          <p:cNvPr id="536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06614" y="1730378"/>
            <a:ext cx="8343900" cy="1670050"/>
          </a:xfrm>
        </p:spPr>
        <p:txBody>
          <a:bodyPr/>
          <a:lstStyle/>
          <a:p>
            <a:r>
              <a:rPr lang="en-US" altLang="en-US" dirty="0"/>
              <a:t>Development of embryo tells an evolutionary story </a:t>
            </a:r>
          </a:p>
          <a:p>
            <a:pPr lvl="1"/>
            <a:r>
              <a:rPr lang="en-US" altLang="en-US" dirty="0"/>
              <a:t>similar structures during development</a:t>
            </a:r>
          </a:p>
        </p:txBody>
      </p:sp>
      <p:pic>
        <p:nvPicPr>
          <p:cNvPr id="536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5799"/>
          <a:stretch>
            <a:fillRect/>
          </a:stretch>
        </p:blipFill>
        <p:spPr bwMode="auto">
          <a:xfrm>
            <a:off x="5659438" y="4568825"/>
            <a:ext cx="4864100" cy="2120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6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582989"/>
            <a:ext cx="3886200" cy="30686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5811839" y="3633789"/>
            <a:ext cx="4598987" cy="701675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F116A"/>
                </a:solidFill>
              </a:rPr>
              <a:t>all vertebrate embryos have a “gill pouch” at one stage of development </a:t>
            </a:r>
            <a:endParaRPr lang="en-US" altLang="en-US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5. Evidence of Evolution: Vestigial </a:t>
            </a:r>
            <a:r>
              <a:rPr lang="en-US" altLang="en-US" dirty="0"/>
              <a:t>organs</a:t>
            </a:r>
          </a:p>
        </p:txBody>
      </p:sp>
      <p:sp>
        <p:nvSpPr>
          <p:cNvPr id="534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3429000"/>
          </a:xfrm>
        </p:spPr>
        <p:txBody>
          <a:bodyPr/>
          <a:lstStyle/>
          <a:p>
            <a:r>
              <a:rPr lang="en-US" altLang="en-US"/>
              <a:t>Hind leg bones on whale fossils</a:t>
            </a:r>
          </a:p>
        </p:txBody>
      </p:sp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855788"/>
            <a:ext cx="6075362" cy="500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1943100" y="2652714"/>
            <a:ext cx="3810000" cy="1679575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600" b="1">
                <a:solidFill>
                  <a:srgbClr val="0F116A"/>
                </a:solidFill>
              </a:rPr>
              <a:t>Why would whales have pelvis &amp; leg bones if they were always sea creatures?</a:t>
            </a:r>
          </a:p>
        </p:txBody>
      </p:sp>
      <p:pic>
        <p:nvPicPr>
          <p:cNvPr id="534535" name="Picture 7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1" y="5561013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6" name="AutoShape 8"/>
          <p:cNvSpPr>
            <a:spLocks noChangeArrowheads="1"/>
          </p:cNvSpPr>
          <p:nvPr/>
        </p:nvSpPr>
        <p:spPr bwMode="auto">
          <a:xfrm flipH="1">
            <a:off x="3294064" y="4538664"/>
            <a:ext cx="2001837" cy="1330325"/>
          </a:xfrm>
          <a:prstGeom prst="wedgeEllipseCallout">
            <a:avLst>
              <a:gd name="adj1" fmla="val 86000"/>
              <a:gd name="adj2" fmla="val 4044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Because they </a:t>
            </a:r>
            <a:b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used to </a:t>
            </a:r>
            <a:b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walk on land</a:t>
            </a:r>
            <a:r>
              <a:rPr lang="en-US" altLang="en-US" sz="1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3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  <p:bldP spid="534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Cichlids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59" y="1790699"/>
            <a:ext cx="8417719" cy="4810125"/>
          </a:xfrm>
        </p:spPr>
      </p:pic>
    </p:spTree>
    <p:extLst>
      <p:ext uri="{BB962C8B-B14F-4D97-AF65-F5344CB8AC3E}">
        <p14:creationId xmlns:p14="http://schemas.microsoft.com/office/powerpoint/2010/main" val="4258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17" y="2452688"/>
            <a:ext cx="8122765" cy="3777456"/>
          </a:xfrm>
        </p:spPr>
      </p:pic>
    </p:spTree>
    <p:extLst>
      <p:ext uri="{BB962C8B-B14F-4D97-AF65-F5344CB8AC3E}">
        <p14:creationId xmlns:p14="http://schemas.microsoft.com/office/powerpoint/2010/main" val="730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53219"/>
            <a:ext cx="6457950" cy="6457950"/>
          </a:xfrm>
        </p:spPr>
      </p:pic>
    </p:spTree>
    <p:extLst>
      <p:ext uri="{BB962C8B-B14F-4D97-AF65-F5344CB8AC3E}">
        <p14:creationId xmlns:p14="http://schemas.microsoft.com/office/powerpoint/2010/main" val="33591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Struggle for Existence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69" y="1690688"/>
            <a:ext cx="8308861" cy="4652962"/>
          </a:xfrm>
        </p:spPr>
      </p:pic>
    </p:spTree>
    <p:extLst>
      <p:ext uri="{BB962C8B-B14F-4D97-AF65-F5344CB8AC3E}">
        <p14:creationId xmlns:p14="http://schemas.microsoft.com/office/powerpoint/2010/main" val="30940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Emperor Penguins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57" y="1690688"/>
            <a:ext cx="8799885" cy="4642011"/>
          </a:xfrm>
        </p:spPr>
      </p:pic>
    </p:spTree>
    <p:extLst>
      <p:ext uri="{BB962C8B-B14F-4D97-AF65-F5344CB8AC3E}">
        <p14:creationId xmlns:p14="http://schemas.microsoft.com/office/powerpoint/2010/main" val="3323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 Turtle Hatchlings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808193"/>
            <a:ext cx="7145714" cy="4925982"/>
          </a:xfrm>
        </p:spPr>
      </p:pic>
    </p:spTree>
    <p:extLst>
      <p:ext uri="{BB962C8B-B14F-4D97-AF65-F5344CB8AC3E}">
        <p14:creationId xmlns:p14="http://schemas.microsoft.com/office/powerpoint/2010/main" val="373359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 Birds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820069"/>
            <a:ext cx="4810125" cy="4810125"/>
          </a:xfrm>
        </p:spPr>
      </p:pic>
    </p:spTree>
    <p:extLst>
      <p:ext uri="{BB962C8B-B14F-4D97-AF65-F5344CB8AC3E}">
        <p14:creationId xmlns:p14="http://schemas.microsoft.com/office/powerpoint/2010/main" val="30801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202</Words>
  <Application>Microsoft Office PowerPoint</Application>
  <PresentationFormat>Widescreen</PresentationFormat>
  <Paragraphs>41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Wingdings</vt:lpstr>
      <vt:lpstr>Office Theme</vt:lpstr>
      <vt:lpstr>Evolution Notes</vt:lpstr>
      <vt:lpstr>Examples of Natural Variation</vt:lpstr>
      <vt:lpstr>Cichlids</vt:lpstr>
      <vt:lpstr>PowerPoint Presentation</vt:lpstr>
      <vt:lpstr>PowerPoint Presentation</vt:lpstr>
      <vt:lpstr>Struggle for Existence</vt:lpstr>
      <vt:lpstr>Emperor Penguins</vt:lpstr>
      <vt:lpstr>Sea Turtle Hatchlings</vt:lpstr>
      <vt:lpstr>Baby Birds</vt:lpstr>
      <vt:lpstr>College Admissions and Dates</vt:lpstr>
      <vt:lpstr>Fitness and Adaptation</vt:lpstr>
      <vt:lpstr>Vampire Squid</vt:lpstr>
      <vt:lpstr>Anglerfish – Lives in the Deep Ocean</vt:lpstr>
      <vt:lpstr>Descent with Modification</vt:lpstr>
      <vt:lpstr>PowerPoint Presentation</vt:lpstr>
      <vt:lpstr>1. Evidence of Evolution: Fossil record</vt:lpstr>
      <vt:lpstr>Fossils tell a story…</vt:lpstr>
      <vt:lpstr>2. Evidences for Evolution: Geographical Distribution of Living Species</vt:lpstr>
      <vt:lpstr>3. Homologous Structures</vt:lpstr>
      <vt:lpstr>4. Evidence of Evolution: Early Development of Organisms</vt:lpstr>
      <vt:lpstr>5. Evidence of Evolution: Vestigial organs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Notes</dc:title>
  <dc:creator>Benjamin Meyers</dc:creator>
  <cp:lastModifiedBy>Benjamin Meyers</cp:lastModifiedBy>
  <cp:revision>6</cp:revision>
  <dcterms:created xsi:type="dcterms:W3CDTF">2016-03-10T12:01:11Z</dcterms:created>
  <dcterms:modified xsi:type="dcterms:W3CDTF">2016-03-13T22:38:24Z</dcterms:modified>
</cp:coreProperties>
</file>